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55254d1dd1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2" name="Google Shape;142;g255254d1dd1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54bcc0249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8" name="Google Shape;148;g254bcc0249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54bcc0249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4" name="Google Shape;154;g254bcc0249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54bcc02492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2" name="Google Shape;162;g254bcc02492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54bcc02492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0" name="Google Shape;170;g254bcc02492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54bcc02492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8" name="Google Shape;178;g254bcc02492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54bcc02492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6" name="Google Shape;186;g254bcc02492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54bcc02492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4" name="Google Shape;194;g254bcc02492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54bcc02492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2" name="Google Shape;202;g254bcc02492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54bcc02492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0" name="Google Shape;210;g254bcc02492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0" name="Google Shape;9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54bcc02492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8" name="Google Shape;218;g254bcc02492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54bcc02492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6" name="Google Shape;226;g254bcc02492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54bcc0249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4" name="Google Shape;234;g254bcc0249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54bcc02492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2" name="Google Shape;242;g254bcc02492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54bcc02492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0" name="Google Shape;250;g254bcc02492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54bcc02492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6" name="Google Shape;256;g254bcc02492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2" name="Google Shape;26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2d06c2f4e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3" name="Google Shape;103;g22d06c2f4e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550bb6a99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0" name="Google Shape;110;g2550bb6a99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550bb6a99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7" name="Google Shape;117;g2550bb6a9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4" name="Google Shape;12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55254d1dd1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6" name="Google Shape;136;g255254d1dd1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hyperlink" Target="https://global.coneau.gob.ar/coneauglobal/iniciar-sesion/" TargetMode="Externa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descr="A picture containing tex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87594" y="4997116"/>
            <a:ext cx="3161859" cy="542946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1178350" y="1885350"/>
            <a:ext cx="7462500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s-AR" sz="6000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Curricularización</a:t>
            </a:r>
            <a:endParaRPr sz="6000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s-AR" sz="6000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de la Extensión</a:t>
            </a:r>
            <a:endParaRPr sz="6000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20847" y="152400"/>
            <a:ext cx="1286850" cy="1158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81475" y="4223175"/>
            <a:ext cx="2730800" cy="147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55254d1dd1_1_11"/>
          <p:cNvSpPr txBox="1"/>
          <p:nvPr/>
        </p:nvSpPr>
        <p:spPr>
          <a:xfrm>
            <a:off x="1178350" y="1166100"/>
            <a:ext cx="10263600" cy="47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s-AR" sz="300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rPr>
              <a:t>L</a:t>
            </a:r>
            <a:r>
              <a:rPr lang="es-AR" sz="220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rPr>
              <a:t>A CURRICULARIZACIÓN DE LA EXTENSIÓN.</a:t>
            </a:r>
            <a:endParaRPr sz="2200">
              <a:solidFill>
                <a:schemeClr val="accen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1500">
              <a:solidFill>
                <a:schemeClr val="accen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"/>
              <a:buChar char="●"/>
            </a:pPr>
            <a:r>
              <a:rPr lang="es-AR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Nuevas </a:t>
            </a:r>
            <a:r>
              <a:rPr lang="es-AR" sz="2200" u="sng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estrategias pedagógicas</a:t>
            </a:r>
            <a:r>
              <a:rPr lang="es-AR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que promulguen la integración de la responsabilidad social como parte de la educación:</a:t>
            </a:r>
            <a:endParaRPr sz="2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○"/>
            </a:pPr>
            <a:r>
              <a:rPr lang="es-AR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comunidades de aprendizaje,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○"/>
            </a:pPr>
            <a:r>
              <a:rPr lang="es-AR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promover el aprendizaje basado en problemas y proyectos sociales,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○"/>
            </a:pPr>
            <a:r>
              <a:rPr lang="es-AR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promover la inter, multi y transdisciplinariedad,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○"/>
            </a:pPr>
            <a:r>
              <a:rPr lang="es-AR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desarrollar actividades pedagógicas de investigación, acción e investigación aplicada en relación con actores no universitarios,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○"/>
            </a:pPr>
            <a:r>
              <a:rPr lang="es-AR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conformar equipos multidisciplinarios de investigación,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○"/>
            </a:pPr>
            <a:r>
              <a:rPr lang="es-AR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desarrollar líneas de investigación con pertinencia social,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○"/>
            </a:pPr>
            <a:r>
              <a:rPr lang="es-AR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promover la responsabilidad social desde sus áreas administrativas y de dirección.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s-AR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¿Así se estaría </a:t>
            </a:r>
            <a:r>
              <a:rPr lang="es-AR" sz="2000" u="sng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curricularizando </a:t>
            </a:r>
            <a:r>
              <a:rPr lang="es-AR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la extensión, con la participación de alumnos y docentes desde las cátedras de las carreras? ¿Asignatura opcional? ¿PPS?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5" name="Google Shape;145;g255254d1dd1_1_11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g254bcc02492_0_0" descr="A picture containing tex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3974" y="5325424"/>
            <a:ext cx="2864450" cy="49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g254bcc02492_0_0"/>
          <p:cNvSpPr txBox="1"/>
          <p:nvPr/>
        </p:nvSpPr>
        <p:spPr>
          <a:xfrm>
            <a:off x="5555576" y="1848850"/>
            <a:ext cx="6385800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s-AR" sz="4300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Extensión y </a:t>
            </a:r>
            <a:endParaRPr sz="4300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s-AR" sz="4300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CONEAU</a:t>
            </a:r>
            <a:endParaRPr sz="4300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g254bcc02492_0_5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g254bcc02492_0_5"/>
          <p:cNvSpPr txBox="1">
            <a:spLocks noGrp="1"/>
          </p:cNvSpPr>
          <p:nvPr>
            <p:ph type="title" idx="4294967295"/>
          </p:nvPr>
        </p:nvSpPr>
        <p:spPr>
          <a:xfrm>
            <a:off x="-25" y="654675"/>
            <a:ext cx="12003600" cy="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11"/>
              <a:buNone/>
            </a:pPr>
            <a:r>
              <a:rPr lang="es-AR" b="1" u="sng">
                <a:solidFill>
                  <a:schemeClr val="hlink"/>
                </a:solidFill>
                <a:hlinkClick r:id="rId5"/>
              </a:rPr>
              <a:t>CONEAU GLOBAL</a:t>
            </a:r>
            <a:endParaRPr b="1" u="sng"/>
          </a:p>
        </p:txBody>
      </p:sp>
      <p:pic>
        <p:nvPicPr>
          <p:cNvPr id="158" name="Google Shape;158;g254bcc02492_0_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88091" y="3648727"/>
            <a:ext cx="11427518" cy="161474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59" name="Google Shape;159;g254bcc02492_0_5"/>
          <p:cNvSpPr txBox="1">
            <a:spLocks noGrp="1"/>
          </p:cNvSpPr>
          <p:nvPr>
            <p:ph type="body" idx="4294967295"/>
          </p:nvPr>
        </p:nvSpPr>
        <p:spPr>
          <a:xfrm>
            <a:off x="188366" y="1592191"/>
            <a:ext cx="12003600" cy="8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es-AR">
                <a:solidFill>
                  <a:schemeClr val="dk1"/>
                </a:solidFill>
              </a:rPr>
              <a:t>Bloques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g254bcc02492_0_17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g254bcc02492_0_17"/>
          <p:cNvSpPr txBox="1"/>
          <p:nvPr/>
        </p:nvSpPr>
        <p:spPr>
          <a:xfrm>
            <a:off x="430962" y="0"/>
            <a:ext cx="11327400" cy="7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 u="sng">
                <a:solidFill>
                  <a:srgbClr val="000000"/>
                </a:solidFill>
              </a:rPr>
              <a:t>POLÍTICAS DE EXTENSIÓN</a:t>
            </a:r>
            <a:endParaRPr sz="2800" b="1" u="sng">
              <a:solidFill>
                <a:srgbClr val="000000"/>
              </a:solidFill>
            </a:endParaRPr>
          </a:p>
        </p:txBody>
      </p:sp>
      <p:sp>
        <p:nvSpPr>
          <p:cNvPr id="166" name="Google Shape;166;g254bcc02492_0_17"/>
          <p:cNvSpPr txBox="1"/>
          <p:nvPr/>
        </p:nvSpPr>
        <p:spPr>
          <a:xfrm>
            <a:off x="430962" y="786754"/>
            <a:ext cx="11327400" cy="7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AR" sz="1800">
                <a:solidFill>
                  <a:srgbClr val="000000"/>
                </a:solidFill>
              </a:rPr>
              <a:t>Políticas vigentes de extensión, cooperación institucional y vinculación con el medio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167" name="Google Shape;167;g254bcc02492_0_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57175" y="1498501"/>
            <a:ext cx="11674949" cy="4370423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g254bcc02492_0_23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g254bcc02492_0_23"/>
          <p:cNvSpPr txBox="1"/>
          <p:nvPr/>
        </p:nvSpPr>
        <p:spPr>
          <a:xfrm>
            <a:off x="902750" y="143500"/>
            <a:ext cx="10362900" cy="7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 u="sng">
                <a:solidFill>
                  <a:srgbClr val="000000"/>
                </a:solidFill>
              </a:rPr>
              <a:t>ACTIVIDADES DE VINCULACIÓN CON EL MEDIO</a:t>
            </a:r>
            <a:endParaRPr sz="2800" b="1" u="sng">
              <a:solidFill>
                <a:srgbClr val="000000"/>
              </a:solidFill>
            </a:endParaRPr>
          </a:p>
        </p:txBody>
      </p:sp>
      <p:sp>
        <p:nvSpPr>
          <p:cNvPr id="174" name="Google Shape;174;g254bcc02492_0_23"/>
          <p:cNvSpPr txBox="1"/>
          <p:nvPr/>
        </p:nvSpPr>
        <p:spPr>
          <a:xfrm>
            <a:off x="3072955" y="1421957"/>
            <a:ext cx="8192400" cy="38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Char char="-"/>
            </a:pPr>
            <a:r>
              <a:rPr lang="es-AR" sz="1300">
                <a:solidFill>
                  <a:srgbClr val="000000"/>
                </a:solidFill>
              </a:rPr>
              <a:t>Título de la actividad</a:t>
            </a:r>
            <a:endParaRPr sz="1300">
              <a:solidFill>
                <a:srgbClr val="000000"/>
              </a:solidFill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-"/>
            </a:pPr>
            <a:r>
              <a:rPr lang="es-AR" sz="1300" b="1">
                <a:solidFill>
                  <a:srgbClr val="000000"/>
                </a:solidFill>
              </a:rPr>
              <a:t>Tipo de actividad: transferencia, consultoría, asistencia técnica, extensión</a:t>
            </a:r>
            <a:endParaRPr sz="1300" b="1">
              <a:solidFill>
                <a:srgbClr val="000000"/>
              </a:solidFill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-"/>
            </a:pPr>
            <a:r>
              <a:rPr lang="es-AR" sz="1300" b="1">
                <a:solidFill>
                  <a:srgbClr val="000000"/>
                </a:solidFill>
              </a:rPr>
              <a:t>Contraparte: Institución Universitaria, empresa, organismo público, otro</a:t>
            </a:r>
            <a:endParaRPr sz="1300" b="1">
              <a:solidFill>
                <a:srgbClr val="000000"/>
              </a:solidFill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-"/>
            </a:pPr>
            <a:r>
              <a:rPr lang="es-AR" sz="1300" b="1">
                <a:solidFill>
                  <a:srgbClr val="000000"/>
                </a:solidFill>
              </a:rPr>
              <a:t>Objetivos específicos y principales resultados:</a:t>
            </a:r>
            <a:endParaRPr sz="1300" b="1">
              <a:solidFill>
                <a:srgbClr val="000000"/>
              </a:solidFill>
            </a:endParaRPr>
          </a:p>
          <a:p>
            <a:pPr marL="914400" lvl="0" indent="-366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s-AR" sz="1300" b="1">
                <a:solidFill>
                  <a:srgbClr val="000000"/>
                </a:solidFill>
              </a:rPr>
              <a:t>Objetivos</a:t>
            </a:r>
            <a:endParaRPr sz="1300" b="1">
              <a:solidFill>
                <a:srgbClr val="000000"/>
              </a:solidFill>
            </a:endParaRPr>
          </a:p>
          <a:p>
            <a:pPr marL="899999" lvl="0" indent="-35254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s-AR" sz="1300" b="1">
                <a:solidFill>
                  <a:srgbClr val="000000"/>
                </a:solidFill>
              </a:rPr>
              <a:t>Actividades previstas para lograr los objetivos</a:t>
            </a:r>
            <a:endParaRPr sz="1300" b="1">
              <a:solidFill>
                <a:srgbClr val="000000"/>
              </a:solidFill>
            </a:endParaRPr>
          </a:p>
          <a:p>
            <a:pPr marL="899999" lvl="0" indent="-35254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s-AR" sz="1300" b="1">
                <a:solidFill>
                  <a:srgbClr val="000000"/>
                </a:solidFill>
              </a:rPr>
              <a:t>Grado de avance y principales resultados</a:t>
            </a:r>
            <a:endParaRPr sz="1300" b="1">
              <a:solidFill>
                <a:srgbClr val="000000"/>
              </a:solidFill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-"/>
            </a:pPr>
            <a:r>
              <a:rPr lang="es-AR" sz="1300">
                <a:solidFill>
                  <a:srgbClr val="000000"/>
                </a:solidFill>
              </a:rPr>
              <a:t>Carreras involucradas</a:t>
            </a:r>
            <a:endParaRPr sz="1300">
              <a:solidFill>
                <a:srgbClr val="000000"/>
              </a:solidFill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-"/>
            </a:pPr>
            <a:r>
              <a:rPr lang="es-AR" sz="1300">
                <a:solidFill>
                  <a:srgbClr val="000000"/>
                </a:solidFill>
              </a:rPr>
              <a:t>Participantes de la actividad</a:t>
            </a:r>
            <a:endParaRPr sz="1300">
              <a:solidFill>
                <a:srgbClr val="000000"/>
              </a:solidFill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-"/>
            </a:pPr>
            <a:r>
              <a:rPr lang="es-AR" sz="1300">
                <a:solidFill>
                  <a:srgbClr val="000000"/>
                </a:solidFill>
              </a:rPr>
              <a:t>Fecha de inicio y de finalización</a:t>
            </a:r>
            <a:endParaRPr sz="1300">
              <a:solidFill>
                <a:srgbClr val="000000"/>
              </a:solidFill>
            </a:endParaRPr>
          </a:p>
        </p:txBody>
      </p:sp>
      <p:pic>
        <p:nvPicPr>
          <p:cNvPr id="175" name="Google Shape;175;g254bcc02492_0_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65482" y="942292"/>
            <a:ext cx="1778920" cy="4789733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g254bcc02492_0_29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g254bcc02492_0_29"/>
          <p:cNvSpPr txBox="1"/>
          <p:nvPr/>
        </p:nvSpPr>
        <p:spPr>
          <a:xfrm>
            <a:off x="692700" y="74525"/>
            <a:ext cx="10629600" cy="7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 u="sng">
                <a:solidFill>
                  <a:srgbClr val="000000"/>
                </a:solidFill>
              </a:rPr>
              <a:t>CONVENIOS</a:t>
            </a:r>
            <a:endParaRPr sz="2800" b="1" u="sng">
              <a:solidFill>
                <a:srgbClr val="000000"/>
              </a:solidFill>
            </a:endParaRPr>
          </a:p>
        </p:txBody>
      </p:sp>
      <p:sp>
        <p:nvSpPr>
          <p:cNvPr id="182" name="Google Shape;182;g254bcc02492_0_29"/>
          <p:cNvSpPr txBox="1"/>
          <p:nvPr/>
        </p:nvSpPr>
        <p:spPr>
          <a:xfrm>
            <a:off x="2694641" y="792267"/>
            <a:ext cx="8838600" cy="49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/>
              <a:t>-	</a:t>
            </a:r>
            <a:r>
              <a:rPr lang="es-AR" sz="1300"/>
              <a:t>Denominación del convenio</a:t>
            </a:r>
            <a:endParaRPr sz="13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AR" sz="1300"/>
              <a:t>-	Fecha de inicio y de finalización</a:t>
            </a:r>
            <a:endParaRPr sz="13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AR" sz="1300" b="1"/>
              <a:t>-	Objetivos generales del convenio</a:t>
            </a:r>
            <a:endParaRPr sz="1300"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AR" sz="1300"/>
              <a:t>-	Instituciones que suscriben</a:t>
            </a:r>
            <a:endParaRPr sz="13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AR" sz="1300" b="1"/>
              <a:t>-	Objetivos específicos y principales resultados:</a:t>
            </a:r>
            <a:endParaRPr sz="1300" b="1"/>
          </a:p>
          <a:p>
            <a:pPr marL="899999" lvl="0" indent="-311149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s-AR" sz="1300" b="1"/>
              <a:t>Objetivo: intercambio e ingreso de alumnos a ciclos de la carrera, realización de prácticas y pasantías de alumnos, acceso y uso de infraestructura y equipamiento, acceso y uso de documentación e información, intercambio, actualización y perfeccionamiento de personal docente, realización de actividades de investigación, transferencia y vinculación, bienestar estudiantil e inserción profesional, otra opción</a:t>
            </a:r>
            <a:endParaRPr sz="1300" b="1"/>
          </a:p>
          <a:p>
            <a:pPr marL="914400" lvl="0" indent="-3111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s-AR" sz="1300" b="1"/>
              <a:t>Principales resultados</a:t>
            </a:r>
            <a:endParaRPr sz="1300" b="1"/>
          </a:p>
          <a:p>
            <a:pPr marL="914400" lvl="0" indent="-3111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s-AR" sz="1300" b="1"/>
              <a:t>Resultados durante el último año</a:t>
            </a:r>
            <a:endParaRPr sz="1300"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s-AR" sz="1300" b="1"/>
              <a:t>-	Especificar los recursos humanos, físicos y financieros involucrados</a:t>
            </a:r>
            <a:endParaRPr sz="1600" b="1"/>
          </a:p>
        </p:txBody>
      </p:sp>
      <p:pic>
        <p:nvPicPr>
          <p:cNvPr id="183" name="Google Shape;183;g254bcc02492_0_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2700" y="792267"/>
            <a:ext cx="1840664" cy="4994958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g254bcc02492_0_35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254bcc02492_0_35"/>
          <p:cNvSpPr txBox="1"/>
          <p:nvPr/>
        </p:nvSpPr>
        <p:spPr>
          <a:xfrm>
            <a:off x="662046" y="0"/>
            <a:ext cx="108744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 u="sng">
                <a:solidFill>
                  <a:srgbClr val="000000"/>
                </a:solidFill>
              </a:rPr>
              <a:t>BECAS</a:t>
            </a:r>
            <a:endParaRPr sz="2800" b="1" u="sng">
              <a:solidFill>
                <a:srgbClr val="000000"/>
              </a:solidFill>
            </a:endParaRPr>
          </a:p>
        </p:txBody>
      </p:sp>
      <p:sp>
        <p:nvSpPr>
          <p:cNvPr id="190" name="Google Shape;190;g254bcc02492_0_35"/>
          <p:cNvSpPr txBox="1"/>
          <p:nvPr/>
        </p:nvSpPr>
        <p:spPr>
          <a:xfrm>
            <a:off x="662046" y="749843"/>
            <a:ext cx="10874400" cy="6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AR" sz="1800">
                <a:solidFill>
                  <a:srgbClr val="000000"/>
                </a:solidFill>
              </a:rPr>
              <a:t>Indicadores de becas por carrera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191" name="Google Shape;191;g254bcc02492_0_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1675" y="1428197"/>
            <a:ext cx="11295075" cy="4440728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g254bcc02492_0_41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g254bcc02492_0_41"/>
          <p:cNvSpPr txBox="1"/>
          <p:nvPr/>
        </p:nvSpPr>
        <p:spPr>
          <a:xfrm>
            <a:off x="407077" y="0"/>
            <a:ext cx="11436000" cy="8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 u="sng">
                <a:solidFill>
                  <a:srgbClr val="000000"/>
                </a:solidFill>
              </a:rPr>
              <a:t>BECAS</a:t>
            </a:r>
            <a:endParaRPr sz="2800" b="1" u="sng">
              <a:solidFill>
                <a:srgbClr val="000000"/>
              </a:solidFill>
            </a:endParaRPr>
          </a:p>
        </p:txBody>
      </p:sp>
      <p:sp>
        <p:nvSpPr>
          <p:cNvPr id="198" name="Google Shape;198;g254bcc02492_0_41"/>
          <p:cNvSpPr txBox="1"/>
          <p:nvPr/>
        </p:nvSpPr>
        <p:spPr>
          <a:xfrm>
            <a:off x="407077" y="827733"/>
            <a:ext cx="11436000" cy="74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AR" sz="1800">
                <a:solidFill>
                  <a:srgbClr val="000000"/>
                </a:solidFill>
              </a:rPr>
              <a:t>Programas para el otorgamiento de becas de la Unidad Académica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199" name="Google Shape;199;g254bcc02492_0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1900" y="1945468"/>
            <a:ext cx="11586424" cy="3923457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g254bcc02492_0_47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g254bcc02492_0_47"/>
          <p:cNvSpPr txBox="1"/>
          <p:nvPr/>
        </p:nvSpPr>
        <p:spPr>
          <a:xfrm>
            <a:off x="478828" y="0"/>
            <a:ext cx="11233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 u="sng">
                <a:solidFill>
                  <a:srgbClr val="000000"/>
                </a:solidFill>
              </a:rPr>
              <a:t>GRADUADOS</a:t>
            </a:r>
            <a:endParaRPr sz="2800" b="1" u="sng">
              <a:solidFill>
                <a:srgbClr val="000000"/>
              </a:solidFill>
            </a:endParaRPr>
          </a:p>
        </p:txBody>
      </p:sp>
      <p:sp>
        <p:nvSpPr>
          <p:cNvPr id="206" name="Google Shape;206;g254bcc02492_0_47"/>
          <p:cNvSpPr txBox="1"/>
          <p:nvPr/>
        </p:nvSpPr>
        <p:spPr>
          <a:xfrm>
            <a:off x="478828" y="764994"/>
            <a:ext cx="11233800" cy="6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AR" sz="1800">
                <a:solidFill>
                  <a:srgbClr val="000000"/>
                </a:solidFill>
              </a:rPr>
              <a:t>Seguimiento de Graduados de la Carrera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207" name="Google Shape;207;g254bcc02492_0_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7900" y="1457054"/>
            <a:ext cx="11355850" cy="4411870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g254bcc02492_0_53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g254bcc02492_0_53"/>
          <p:cNvSpPr txBox="1"/>
          <p:nvPr/>
        </p:nvSpPr>
        <p:spPr>
          <a:xfrm>
            <a:off x="692700" y="0"/>
            <a:ext cx="10868100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 u="sng">
                <a:solidFill>
                  <a:srgbClr val="000000"/>
                </a:solidFill>
              </a:rPr>
              <a:t>GRADUADOS</a:t>
            </a:r>
            <a:endParaRPr sz="2800" b="1" u="sng">
              <a:solidFill>
                <a:srgbClr val="000000"/>
              </a:solidFill>
            </a:endParaRPr>
          </a:p>
        </p:txBody>
      </p:sp>
      <p:sp>
        <p:nvSpPr>
          <p:cNvPr id="214" name="Google Shape;214;g254bcc02492_0_53"/>
          <p:cNvSpPr txBox="1"/>
          <p:nvPr/>
        </p:nvSpPr>
        <p:spPr>
          <a:xfrm>
            <a:off x="692700" y="749179"/>
            <a:ext cx="10868100" cy="6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AR" sz="1800">
                <a:solidFill>
                  <a:srgbClr val="000000"/>
                </a:solidFill>
              </a:rPr>
              <a:t>Cursos ofrecidos a Graduados de la Carrera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215" name="Google Shape;215;g254bcc02492_0_5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97627" y="1426932"/>
            <a:ext cx="9858247" cy="4441993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"/>
          <p:cNvSpPr txBox="1"/>
          <p:nvPr/>
        </p:nvSpPr>
        <p:spPr>
          <a:xfrm>
            <a:off x="1103399" y="1165821"/>
            <a:ext cx="7815749" cy="3181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4800" b="0" i="0" u="none" strike="noStrike" cap="none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Contenido:</a:t>
            </a:r>
            <a:endParaRPr sz="4800" b="0" i="0" u="none" strike="noStrike" cap="none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 Black"/>
              <a:buChar char="●"/>
            </a:pPr>
            <a:r>
              <a:rPr lang="es-AR" sz="2800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La Extensión</a:t>
            </a:r>
            <a:endParaRPr sz="2800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 Black"/>
              <a:buChar char="●"/>
            </a:pPr>
            <a:r>
              <a:rPr lang="es-AR" sz="2800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Curricularización de la Extensión</a:t>
            </a:r>
            <a:endParaRPr sz="2800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 Black"/>
              <a:buChar char="●"/>
            </a:pPr>
            <a:r>
              <a:rPr lang="es-AR" sz="2800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Extensión y CONEAU</a:t>
            </a:r>
            <a:endParaRPr sz="2800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 Black"/>
              <a:buChar char="●"/>
            </a:pPr>
            <a:r>
              <a:rPr lang="es-AR" sz="2800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Cierre y conclusiones</a:t>
            </a:r>
            <a:endParaRPr sz="2800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pic>
        <p:nvPicPr>
          <p:cNvPr id="93" name="Google Shape;93;p4" descr="A picture containing tex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87594" y="4997116"/>
            <a:ext cx="3161860" cy="542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81475" y="4223175"/>
            <a:ext cx="2730800" cy="147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Google Shape;220;g254bcc02492_0_59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g254bcc02492_0_59"/>
          <p:cNvSpPr txBox="1"/>
          <p:nvPr/>
        </p:nvSpPr>
        <p:spPr>
          <a:xfrm>
            <a:off x="616515" y="0"/>
            <a:ext cx="10950900" cy="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 u="sng">
                <a:solidFill>
                  <a:srgbClr val="000000"/>
                </a:solidFill>
              </a:rPr>
              <a:t>GRADUADOS</a:t>
            </a:r>
            <a:endParaRPr sz="2800" b="1" u="sng">
              <a:solidFill>
                <a:srgbClr val="000000"/>
              </a:solidFill>
            </a:endParaRPr>
          </a:p>
        </p:txBody>
      </p:sp>
      <p:sp>
        <p:nvSpPr>
          <p:cNvPr id="222" name="Google Shape;222;g254bcc02492_0_59"/>
          <p:cNvSpPr txBox="1"/>
          <p:nvPr/>
        </p:nvSpPr>
        <p:spPr>
          <a:xfrm>
            <a:off x="616500" y="623013"/>
            <a:ext cx="10950900" cy="6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AR" sz="1800">
                <a:solidFill>
                  <a:srgbClr val="000000"/>
                </a:solidFill>
              </a:rPr>
              <a:t>Perfeccionamiento de Graduados de la Unidad Académica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223" name="Google Shape;223;g254bcc02492_0_5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36208" y="1295338"/>
            <a:ext cx="7511518" cy="4573587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Google Shape;228;g254bcc02492_0_11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g254bcc02492_0_11"/>
          <p:cNvSpPr txBox="1"/>
          <p:nvPr/>
        </p:nvSpPr>
        <p:spPr>
          <a:xfrm>
            <a:off x="464100" y="0"/>
            <a:ext cx="11240700" cy="7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 u="sng">
                <a:solidFill>
                  <a:srgbClr val="000000"/>
                </a:solidFill>
              </a:rPr>
              <a:t>DIFUSIÓN</a:t>
            </a:r>
            <a:endParaRPr sz="2800" b="1" u="sng">
              <a:solidFill>
                <a:srgbClr val="000000"/>
              </a:solidFill>
            </a:endParaRPr>
          </a:p>
        </p:txBody>
      </p:sp>
      <p:sp>
        <p:nvSpPr>
          <p:cNvPr id="230" name="Google Shape;230;g254bcc02492_0_11"/>
          <p:cNvSpPr txBox="1"/>
          <p:nvPr/>
        </p:nvSpPr>
        <p:spPr>
          <a:xfrm>
            <a:off x="464100" y="742730"/>
            <a:ext cx="11240700" cy="6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AR" sz="1800">
                <a:solidFill>
                  <a:srgbClr val="000000"/>
                </a:solidFill>
              </a:rPr>
              <a:t>Mecanismos de difusión sobre la Unidad Académica y el perfil del egresado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231" name="Google Shape;231;g254bcc02492_0_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85711" y="1414650"/>
            <a:ext cx="8797453" cy="4454274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Google Shape;236;g254bcc02492_0_65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g254bcc02492_0_65"/>
          <p:cNvSpPr txBox="1"/>
          <p:nvPr/>
        </p:nvSpPr>
        <p:spPr>
          <a:xfrm>
            <a:off x="365559" y="0"/>
            <a:ext cx="11401200" cy="7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 u="sng">
                <a:solidFill>
                  <a:srgbClr val="000000"/>
                </a:solidFill>
              </a:rPr>
              <a:t>BIBLIOTECA</a:t>
            </a:r>
            <a:endParaRPr sz="2800" b="1" u="sng">
              <a:solidFill>
                <a:srgbClr val="000000"/>
              </a:solidFill>
            </a:endParaRPr>
          </a:p>
        </p:txBody>
      </p:sp>
      <p:sp>
        <p:nvSpPr>
          <p:cNvPr id="238" name="Google Shape;238;g254bcc02492_0_65"/>
          <p:cNvSpPr txBox="1"/>
          <p:nvPr/>
        </p:nvSpPr>
        <p:spPr>
          <a:xfrm>
            <a:off x="365559" y="771611"/>
            <a:ext cx="11401200" cy="69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AR" sz="1800">
                <a:solidFill>
                  <a:srgbClr val="000000"/>
                </a:solidFill>
              </a:rPr>
              <a:t>Centros de documentación Institucional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239" name="Google Shape;239;g254bcc02492_0_6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2400" y="1469658"/>
            <a:ext cx="11827701" cy="4262367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g254bcc02492_0_71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g254bcc02492_0_71"/>
          <p:cNvSpPr txBox="1"/>
          <p:nvPr/>
        </p:nvSpPr>
        <p:spPr>
          <a:xfrm>
            <a:off x="365310" y="0"/>
            <a:ext cx="11388000" cy="7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 u="sng">
                <a:solidFill>
                  <a:srgbClr val="000000"/>
                </a:solidFill>
              </a:rPr>
              <a:t>BIBLIOTECA</a:t>
            </a:r>
            <a:endParaRPr sz="2800" b="1" u="sng">
              <a:solidFill>
                <a:srgbClr val="000000"/>
              </a:solidFill>
            </a:endParaRPr>
          </a:p>
        </p:txBody>
      </p:sp>
      <p:sp>
        <p:nvSpPr>
          <p:cNvPr id="246" name="Google Shape;246;g254bcc02492_0_71"/>
          <p:cNvSpPr txBox="1"/>
          <p:nvPr/>
        </p:nvSpPr>
        <p:spPr>
          <a:xfrm>
            <a:off x="365310" y="788495"/>
            <a:ext cx="11388000" cy="7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AR" sz="1800">
                <a:solidFill>
                  <a:srgbClr val="000000"/>
                </a:solidFill>
              </a:rPr>
              <a:t>Bibliografía de la Actividad Curricular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247" name="Google Shape;247;g254bcc02492_0_7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2400" y="1501817"/>
            <a:ext cx="11813926" cy="4367108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Google Shape;252;g254bcc02492_0_116" descr="A picture containing tex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3974" y="5325424"/>
            <a:ext cx="2864450" cy="491875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g254bcc02492_0_116"/>
          <p:cNvSpPr txBox="1"/>
          <p:nvPr/>
        </p:nvSpPr>
        <p:spPr>
          <a:xfrm>
            <a:off x="5555576" y="1848850"/>
            <a:ext cx="6385800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s-AR" sz="4300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Conclusiones</a:t>
            </a:r>
            <a:endParaRPr sz="4300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g254bcc02492_0_126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g254bcc02492_0_126"/>
          <p:cNvSpPr txBox="1"/>
          <p:nvPr/>
        </p:nvSpPr>
        <p:spPr>
          <a:xfrm>
            <a:off x="472525" y="1168300"/>
            <a:ext cx="11259900" cy="3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0000">
                <a:latin typeface="Calibri"/>
                <a:ea typeface="Calibri"/>
                <a:cs typeface="Calibri"/>
                <a:sym typeface="Calibri"/>
              </a:rPr>
              <a:t>¿?</a:t>
            </a:r>
            <a:endParaRPr sz="20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Google Shape;264;p8" descr="Qr cod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60308" y="2092161"/>
            <a:ext cx="1671049" cy="26736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746721" y="2092150"/>
            <a:ext cx="4951330" cy="2673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" descr="A picture containing tex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3974" y="5325424"/>
            <a:ext cx="2864450" cy="49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 txBox="1"/>
          <p:nvPr/>
        </p:nvSpPr>
        <p:spPr>
          <a:xfrm>
            <a:off x="5555576" y="1848850"/>
            <a:ext cx="6385800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s-AR" sz="4300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La Extensión</a:t>
            </a:r>
            <a:endParaRPr sz="4300" b="0" i="0" u="none" strike="noStrike" cap="none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2d06c2f4e9_0_0"/>
          <p:cNvSpPr txBox="1"/>
          <p:nvPr/>
        </p:nvSpPr>
        <p:spPr>
          <a:xfrm>
            <a:off x="1178347" y="861300"/>
            <a:ext cx="6570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s-AR" sz="3000">
                <a:solidFill>
                  <a:srgbClr val="3A3838"/>
                </a:solidFill>
                <a:latin typeface="Roboto Black"/>
                <a:ea typeface="Roboto Black"/>
                <a:cs typeface="Roboto Black"/>
                <a:sym typeface="Roboto Black"/>
              </a:rPr>
              <a:t>Modelos de</a:t>
            </a:r>
            <a:r>
              <a:rPr lang="es-AR" sz="3000" b="0" i="0" u="none" strike="noStrike" cap="none">
                <a:solidFill>
                  <a:srgbClr val="3A3838"/>
                </a:solidFill>
                <a:latin typeface="Roboto Black"/>
                <a:ea typeface="Roboto Black"/>
                <a:cs typeface="Roboto Black"/>
                <a:sym typeface="Roboto Black"/>
              </a:rPr>
              <a:t> Extensión</a:t>
            </a:r>
            <a:endParaRPr sz="3000" b="0" i="0" u="none" strike="noStrike" cap="none">
              <a:solidFill>
                <a:srgbClr val="37BBED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106" name="Google Shape;106;g22d06c2f4e9_0_0"/>
          <p:cNvSpPr txBox="1"/>
          <p:nvPr/>
        </p:nvSpPr>
        <p:spPr>
          <a:xfrm>
            <a:off x="1178350" y="1554850"/>
            <a:ext cx="11013600" cy="43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8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TRADICIONAL</a:t>
            </a:r>
            <a:endParaRPr sz="1800" b="0" i="0" u="none" strike="noStrike" cap="none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285750" marR="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•"/>
            </a:pPr>
            <a:r>
              <a:rPr lang="es-AR" sz="18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Orientado a la </a:t>
            </a:r>
            <a:r>
              <a:rPr lang="es-AR" sz="1800" u="sng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divulgación</a:t>
            </a:r>
            <a:r>
              <a:rPr lang="es-AR" sz="1800" i="0" u="none" strike="noStrike" cap="none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285750" marR="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•"/>
            </a:pPr>
            <a:r>
              <a:rPr lang="es-AR" sz="18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Fuente de </a:t>
            </a:r>
            <a:r>
              <a:rPr lang="es-AR" sz="1800" u="sng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conocimiento</a:t>
            </a:r>
            <a:r>
              <a:rPr lang="es-AR" sz="1800" i="0" u="none" strike="noStrike" cap="none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800" i="0" u="none" strike="noStrike" cap="none">
              <a:solidFill>
                <a:srgbClr val="3A3838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85750" marR="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•"/>
            </a:pPr>
            <a:r>
              <a:rPr lang="es-AR" sz="18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Asistentes con poca posibilidad de </a:t>
            </a:r>
            <a:r>
              <a:rPr lang="es-AR" sz="1800" u="sng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interacción</a:t>
            </a:r>
            <a:r>
              <a:rPr lang="es-AR" sz="1800" i="0" u="none" strike="noStrike" cap="none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285750" marR="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•"/>
            </a:pPr>
            <a:r>
              <a:rPr lang="es-AR" sz="18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Ejemplo: Cursos y conferencias</a:t>
            </a:r>
            <a:endParaRPr sz="1800">
              <a:solidFill>
                <a:srgbClr val="3A3838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85750" marR="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Roboto"/>
              <a:buChar char="•"/>
            </a:pPr>
            <a:endParaRPr sz="1800">
              <a:solidFill>
                <a:srgbClr val="3A3838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8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SOCIAL - COMUNITARIO</a:t>
            </a:r>
            <a:endParaRPr sz="1800" b="1">
              <a:solidFill>
                <a:srgbClr val="3A3838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s-AR" sz="18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En </a:t>
            </a:r>
            <a:r>
              <a:rPr lang="es-AR" sz="1800" b="1" u="sng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diálogo</a:t>
            </a:r>
            <a:r>
              <a:rPr lang="es-AR" sz="18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 con la comunidad.</a:t>
            </a:r>
            <a:endParaRPr/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s-AR" sz="1800" b="1" u="sng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Contextualizado</a:t>
            </a:r>
            <a:r>
              <a:rPr lang="es-AR" sz="1800" b="1" i="0" u="none" strike="noStrike" cap="none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.</a:t>
            </a:r>
            <a:endParaRPr sz="1800" b="1" i="0" u="none" strike="noStrike" cap="none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285750" marR="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Roboto Light"/>
              <a:buChar char="•"/>
            </a:pPr>
            <a:r>
              <a:rPr lang="es-AR" sz="18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Ejemplo: Trabajos comunitarios, propuestas culturales.</a:t>
            </a:r>
            <a:endParaRPr sz="1800" b="1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41148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0" i="0" u="none" strike="noStrike" cap="none">
              <a:solidFill>
                <a:srgbClr val="FF0000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107" name="Google Shape;107;g22d06c2f4e9_0_0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550bb6a994_0_6"/>
          <p:cNvSpPr txBox="1"/>
          <p:nvPr/>
        </p:nvSpPr>
        <p:spPr>
          <a:xfrm>
            <a:off x="1178347" y="937500"/>
            <a:ext cx="6570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s-AR" sz="3000">
                <a:solidFill>
                  <a:srgbClr val="3A3838"/>
                </a:solidFill>
                <a:latin typeface="Roboto Black"/>
                <a:ea typeface="Roboto Black"/>
                <a:cs typeface="Roboto Black"/>
                <a:sym typeface="Roboto Black"/>
              </a:rPr>
              <a:t>Modelos de</a:t>
            </a:r>
            <a:r>
              <a:rPr lang="es-AR" sz="3000" b="0" i="0" u="none" strike="noStrike" cap="none">
                <a:solidFill>
                  <a:srgbClr val="3A3838"/>
                </a:solidFill>
                <a:latin typeface="Roboto Black"/>
                <a:ea typeface="Roboto Black"/>
                <a:cs typeface="Roboto Black"/>
                <a:sym typeface="Roboto Black"/>
              </a:rPr>
              <a:t> Extensión</a:t>
            </a:r>
            <a:endParaRPr sz="3000" b="0" i="0" u="none" strike="noStrike" cap="none">
              <a:solidFill>
                <a:srgbClr val="37BBED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113" name="Google Shape;113;g2550bb6a994_0_6"/>
          <p:cNvSpPr txBox="1"/>
          <p:nvPr/>
        </p:nvSpPr>
        <p:spPr>
          <a:xfrm>
            <a:off x="1178350" y="1707250"/>
            <a:ext cx="11013600" cy="40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8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ECONÓMICO </a:t>
            </a:r>
            <a:endParaRPr sz="1800" b="0" i="0" u="none" strike="noStrike" cap="none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285750" marR="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•"/>
            </a:pPr>
            <a:r>
              <a:rPr lang="es-AR" sz="18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Soporte científico y técnico, </a:t>
            </a:r>
            <a:r>
              <a:rPr lang="es-AR" sz="1800" u="sng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 productivo</a:t>
            </a:r>
            <a:r>
              <a:rPr lang="es-AR" sz="1800" i="0" u="none" strike="noStrike" cap="none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285750" marR="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•"/>
            </a:pPr>
            <a:r>
              <a:rPr lang="es-AR" sz="18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Vinculado con la </a:t>
            </a:r>
            <a:r>
              <a:rPr lang="es-AR" sz="1800" u="sng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investigación y el desarrollo</a:t>
            </a:r>
            <a:r>
              <a:rPr lang="es-AR" sz="1800" i="0" u="none" strike="noStrike" cap="none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285750" marR="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•"/>
            </a:pPr>
            <a:r>
              <a:rPr lang="es-AR" sz="18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Ejemplo: Convenios de cooperación, desarrollos, incubadoras de emprendimientos.</a:t>
            </a:r>
            <a:endParaRPr sz="1800">
              <a:solidFill>
                <a:srgbClr val="3A3838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3A3838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8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INTEGRAL</a:t>
            </a:r>
            <a:endParaRPr sz="1800" b="1">
              <a:solidFill>
                <a:srgbClr val="3A3838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s-AR" sz="18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Contribuye a una </a:t>
            </a:r>
            <a:r>
              <a:rPr lang="es-AR" sz="1800" b="1" u="sng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mayor calidad de vida</a:t>
            </a:r>
            <a:r>
              <a:rPr lang="es-AR" sz="18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 de la sociedad.</a:t>
            </a:r>
            <a:endParaRPr/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lang="es-AR" sz="1800" b="1" u="sng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Crecimiento cultural</a:t>
            </a:r>
            <a:r>
              <a:rPr lang="es-AR" sz="1800" b="1" i="0" u="none" strike="noStrike" cap="none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.</a:t>
            </a:r>
            <a:endParaRPr sz="1800" b="1" i="0" u="none" strike="noStrike" cap="none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285750" marR="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Roboto Light"/>
              <a:buChar char="•"/>
            </a:pPr>
            <a:r>
              <a:rPr lang="es-AR" sz="18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Es </a:t>
            </a:r>
            <a:r>
              <a:rPr lang="es-AR" sz="1800" b="1" u="sng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multidireccional</a:t>
            </a:r>
            <a:r>
              <a:rPr lang="es-AR" sz="18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 y </a:t>
            </a:r>
            <a:r>
              <a:rPr lang="es-AR" sz="1800" b="1" u="sng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multidisciplinario</a:t>
            </a:r>
            <a:endParaRPr sz="1800" b="1" u="sng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285750" marR="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Roboto Light"/>
              <a:buChar char="•"/>
            </a:pPr>
            <a:r>
              <a:rPr lang="es-AR" sz="18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Ejemplo: …</a:t>
            </a:r>
            <a:endParaRPr sz="1800" b="1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0" i="0" u="none" strike="noStrike" cap="none">
              <a:solidFill>
                <a:srgbClr val="FF0000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114" name="Google Shape;114;g2550bb6a994_0_6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550bb6a994_0_0"/>
          <p:cNvSpPr txBox="1"/>
          <p:nvPr/>
        </p:nvSpPr>
        <p:spPr>
          <a:xfrm>
            <a:off x="1178347" y="404100"/>
            <a:ext cx="6570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s-AR" sz="3000" b="0" i="0" u="none" strike="noStrike" cap="none">
                <a:solidFill>
                  <a:srgbClr val="3A3838"/>
                </a:solidFill>
                <a:latin typeface="Roboto Black"/>
                <a:ea typeface="Roboto Black"/>
                <a:cs typeface="Roboto Black"/>
                <a:sym typeface="Roboto Black"/>
              </a:rPr>
              <a:t>Extensión </a:t>
            </a:r>
            <a:r>
              <a:rPr lang="es-AR" sz="3000">
                <a:solidFill>
                  <a:srgbClr val="37BBED"/>
                </a:solidFill>
                <a:latin typeface="Roboto Black"/>
                <a:ea typeface="Roboto Black"/>
                <a:cs typeface="Roboto Black"/>
                <a:sym typeface="Roboto Black"/>
              </a:rPr>
              <a:t>es …</a:t>
            </a:r>
            <a:endParaRPr sz="3000" b="0" i="0" u="none" strike="noStrike" cap="none">
              <a:solidFill>
                <a:srgbClr val="37BBED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120" name="Google Shape;120;g2550bb6a994_0_0"/>
          <p:cNvSpPr txBox="1"/>
          <p:nvPr/>
        </p:nvSpPr>
        <p:spPr>
          <a:xfrm>
            <a:off x="1178350" y="1806000"/>
            <a:ext cx="11013600" cy="36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365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700"/>
              <a:buChar char="•"/>
            </a:pPr>
            <a:r>
              <a:rPr lang="es-AR" sz="21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Diálogo</a:t>
            </a: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 con INVESTIGACIÓN y ACADÉMICA,</a:t>
            </a:r>
            <a:endParaRPr sz="2100" b="1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s-AR" sz="21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Reflejo</a:t>
            </a: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 de las prácticas y conocimientos del </a:t>
            </a:r>
            <a:r>
              <a:rPr lang="es-AR" sz="21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aula</a:t>
            </a: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,</a:t>
            </a:r>
            <a:endParaRPr sz="2100" b="1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s-AR" sz="21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Colaboración</a:t>
            </a: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 entre actores universitarios y no universitarios,</a:t>
            </a:r>
            <a:endParaRPr sz="2100" b="1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s-AR" sz="21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Compromiso</a:t>
            </a: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 con la </a:t>
            </a:r>
            <a:r>
              <a:rPr lang="es-AR" sz="21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resolución</a:t>
            </a: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 de las </a:t>
            </a:r>
            <a:r>
              <a:rPr lang="es-AR" sz="21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problemáticas</a:t>
            </a: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 de la sociedad,</a:t>
            </a:r>
            <a:endParaRPr sz="2100" b="1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Utilización social y productivamente del </a:t>
            </a:r>
            <a:r>
              <a:rPr lang="es-AR" sz="21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conocimiento</a:t>
            </a: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,</a:t>
            </a:r>
            <a:endParaRPr sz="2100" b="1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s-AR" sz="21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Competencias</a:t>
            </a: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: Aprender, pensar, resolver, hacer.</a:t>
            </a:r>
            <a:endParaRPr sz="2100" b="1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Extensión implica abrir </a:t>
            </a:r>
            <a:r>
              <a:rPr lang="es-AR" sz="21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caminos</a:t>
            </a: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 </a:t>
            </a:r>
            <a:r>
              <a:rPr lang="es-AR" sz="21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sin saber cual es el punto de llegada</a:t>
            </a:r>
            <a:r>
              <a:rPr lang="es-AR" sz="2100" b="1">
                <a:solidFill>
                  <a:srgbClr val="3A3838"/>
                </a:solidFill>
                <a:latin typeface="Roboto Light"/>
                <a:ea typeface="Roboto Light"/>
                <a:cs typeface="Roboto Light"/>
                <a:sym typeface="Roboto Light"/>
              </a:rPr>
              <a:t>.</a:t>
            </a:r>
            <a:endParaRPr sz="2100" b="1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s-AR" sz="2100" b="1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EXTENSIÓN es COMPLEJIDAD</a:t>
            </a:r>
            <a:endParaRPr sz="2100" b="1">
              <a:solidFill>
                <a:srgbClr val="3A3838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 b="1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3A3838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0" i="0" u="none" strike="noStrike" cap="none">
              <a:solidFill>
                <a:srgbClr val="FF0000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121" name="Google Shape;121;g2550bb6a994_0_0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3" descr="A picture containing tex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3974" y="5325424"/>
            <a:ext cx="2864450" cy="49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"/>
          <p:cNvSpPr txBox="1"/>
          <p:nvPr/>
        </p:nvSpPr>
        <p:spPr>
          <a:xfrm>
            <a:off x="5555576" y="1848850"/>
            <a:ext cx="6385800" cy="19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s-AR" sz="4300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Curricularización</a:t>
            </a:r>
            <a:endParaRPr sz="4300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s-AR" sz="4300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rPr>
              <a:t>de la Extensión</a:t>
            </a:r>
            <a:endParaRPr sz="4300">
              <a:solidFill>
                <a:schemeClr val="lt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/>
          <p:nvPr/>
        </p:nvSpPr>
        <p:spPr>
          <a:xfrm>
            <a:off x="1178350" y="1318500"/>
            <a:ext cx="10263600" cy="43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s-AR" sz="300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rPr>
              <a:t>L</a:t>
            </a:r>
            <a:r>
              <a:rPr lang="es-AR" sz="220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rPr>
              <a:t>A FRAGMENTACIÓN EN LA FORMACIÓN UNIVERSITARIA Y LA MARGINACIÓN DE LA EXTENSIÓN DENTRO DE LAS ACTIVIDADES CURRICULARES.</a:t>
            </a:r>
            <a:endParaRPr sz="2200">
              <a:solidFill>
                <a:schemeClr val="accen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2200">
              <a:solidFill>
                <a:srgbClr val="3A3838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2200"/>
              <a:buFont typeface="Roboto"/>
              <a:buChar char="●"/>
            </a:pPr>
            <a:r>
              <a:rPr lang="es-AR" sz="22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Los perfiles profesionales de las carreras tienden en la práctica a una formación individualista, desligada del rol social que cada profesión debería contemplar como parte de su accionar.</a:t>
            </a:r>
            <a:endParaRPr sz="2200">
              <a:solidFill>
                <a:srgbClr val="3A3838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2200"/>
              <a:buFont typeface="Roboto"/>
              <a:buChar char="●"/>
            </a:pPr>
            <a:r>
              <a:rPr lang="es-AR" sz="22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Las actividades de extensión </a:t>
            </a:r>
            <a:r>
              <a:rPr lang="es-AR" sz="2200" u="sng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no suelen</a:t>
            </a:r>
            <a:r>
              <a:rPr lang="es-AR" sz="22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 formar parte de la currícula académica.</a:t>
            </a:r>
            <a:endParaRPr sz="2200">
              <a:solidFill>
                <a:srgbClr val="3A3838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2200"/>
              <a:buFont typeface="Roboto"/>
              <a:buChar char="●"/>
            </a:pPr>
            <a:r>
              <a:rPr lang="es-AR" sz="22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¿Cómo avanzar hacia la </a:t>
            </a:r>
            <a:r>
              <a:rPr lang="es-AR" sz="2200" u="sng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integración</a:t>
            </a:r>
            <a:r>
              <a:rPr lang="es-AR" sz="22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 de la extensión en las actividades curriculares y los planes de estudio, acordando con los modelos pedagógicos, métodos de evaluación y acreditación de aprendizajes y procurando que se refleje en una </a:t>
            </a:r>
            <a:r>
              <a:rPr lang="es-AR" sz="2200" u="sng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transformación </a:t>
            </a:r>
            <a:r>
              <a:rPr lang="es-AR" sz="2200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rPr>
              <a:t>curricular y pedagógica?</a:t>
            </a:r>
            <a:endParaRPr sz="2200">
              <a:solidFill>
                <a:srgbClr val="3A383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3" name="Google Shape;133;p5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55254d1dd1_1_5"/>
          <p:cNvSpPr txBox="1"/>
          <p:nvPr/>
        </p:nvSpPr>
        <p:spPr>
          <a:xfrm>
            <a:off x="1178350" y="1318500"/>
            <a:ext cx="10263600" cy="43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s-AR" sz="300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rPr>
              <a:t>R</a:t>
            </a:r>
            <a:r>
              <a:rPr lang="es-AR" sz="230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rPr>
              <a:t>EFLEXIONES: EDUCACIÓN, INVESTIGACIÓN Y EXTENSIÓN.</a:t>
            </a:r>
            <a:endParaRPr sz="2300">
              <a:solidFill>
                <a:schemeClr val="accen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2300">
              <a:solidFill>
                <a:schemeClr val="accent1"/>
              </a:solidFill>
              <a:latin typeface="Roboto Black"/>
              <a:ea typeface="Roboto Black"/>
              <a:cs typeface="Roboto Black"/>
              <a:sym typeface="Roboto Black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"/>
              <a:buChar char="●"/>
            </a:pPr>
            <a:r>
              <a:rPr lang="es-AR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¿Cómo podremos relacionar los cambios manteniendo la excelencia educativa, integrando en las materias problemas que afectan a la sociedad?</a:t>
            </a:r>
            <a:endParaRPr sz="2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"/>
              <a:buChar char="○"/>
            </a:pPr>
            <a:r>
              <a:rPr lang="es-AR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Articulando </a:t>
            </a:r>
            <a:r>
              <a:rPr lang="es-AR" sz="2200" u="sng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enseñanza y extensión</a:t>
            </a:r>
            <a:r>
              <a:rPr lang="es-AR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= se detectan </a:t>
            </a:r>
            <a:r>
              <a:rPr lang="es-AR" sz="2200" u="sng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demandas </a:t>
            </a:r>
            <a:r>
              <a:rPr lang="es-AR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y se transmiten valores a los alumnos.</a:t>
            </a:r>
            <a:endParaRPr sz="2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"/>
              <a:buChar char="○"/>
            </a:pPr>
            <a:r>
              <a:rPr lang="es-AR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Articulando </a:t>
            </a:r>
            <a:r>
              <a:rPr lang="es-AR" sz="2200" u="sng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investigación y extensión</a:t>
            </a:r>
            <a:r>
              <a:rPr lang="es-AR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? = determinamos </a:t>
            </a:r>
            <a:r>
              <a:rPr lang="es-AR" sz="2200" u="sng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capacidades </a:t>
            </a:r>
            <a:r>
              <a:rPr lang="es-AR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para aplicar los resultados.</a:t>
            </a:r>
            <a:endParaRPr sz="2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"/>
              <a:buChar char="●"/>
            </a:pPr>
            <a:r>
              <a:rPr lang="es-AR" sz="2200" u="sng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Impacto</a:t>
            </a:r>
            <a:r>
              <a:rPr lang="es-AR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en la sociedad, articulando las organizaciones estatales, privadas, ONGs junto a la Universidad, y fuera de la Universidad.</a:t>
            </a:r>
            <a:endParaRPr sz="2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"/>
              <a:buChar char="●"/>
            </a:pPr>
            <a:r>
              <a:rPr lang="es-AR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Responsabilidad social - filantropía y caridad = </a:t>
            </a:r>
            <a:r>
              <a:rPr lang="es-AR" sz="2200" u="sng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acción</a:t>
            </a:r>
            <a:r>
              <a:rPr lang="es-AR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2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9" name="Google Shape;139;g255254d1dd1_1_5"/>
          <p:cNvPicPr preferRelativeResize="0"/>
          <p:nvPr/>
        </p:nvPicPr>
        <p:blipFill rotWithShape="1">
          <a:blip r:embed="rId4">
            <a:alphaModFix/>
          </a:blip>
          <a:srcRect b="21179"/>
          <a:stretch/>
        </p:blipFill>
        <p:spPr>
          <a:xfrm>
            <a:off x="412125" y="5868924"/>
            <a:ext cx="924325" cy="93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