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7" r:id="rId19"/>
    <p:sldId id="274" r:id="rId20"/>
    <p:sldId id="278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Encode Sans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FoY+0zlNnDsH73BS3zGO6xbTT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0" autoAdjust="0"/>
    <p:restoredTop sz="94343" autoAdjust="0"/>
  </p:normalViewPr>
  <p:slideViewPr>
    <p:cSldViewPr snapToGrid="0">
      <p:cViewPr>
        <p:scale>
          <a:sx n="70" d="100"/>
          <a:sy n="70" d="100"/>
        </p:scale>
        <p:origin x="111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9798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a8093696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fa8093696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a8093696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fa8093696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a8093696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fa8093696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1ca0d1f4f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g101ca0d1f4f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a8093696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fa8093696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a8093696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gfa8093696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a8093696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fa8093696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a8093696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fa8093696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a8093696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gfa8093696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a80936962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gfa80936962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dd1904b5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gcdd1904b5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a8093696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gfa8093696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a8093696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fa8093696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a8093696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fa8093696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a8093696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fa8093696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8202" y="1739157"/>
            <a:ext cx="8161075" cy="14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2" y="4148918"/>
            <a:ext cx="1346238" cy="172594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31" y="4088344"/>
            <a:ext cx="3103120" cy="1847095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6118740" y="3985145"/>
            <a:ext cx="0" cy="1950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a80936962_0_70"/>
          <p:cNvSpPr txBox="1"/>
          <p:nvPr/>
        </p:nvSpPr>
        <p:spPr>
          <a:xfrm>
            <a:off x="1187778" y="636660"/>
            <a:ext cx="9909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300" b="1" i="0" u="none" strike="noStrike" cap="none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PLAN DE ESTUDIOS </a:t>
            </a:r>
            <a:endParaRPr lang="es-AR" sz="34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4" name="Google Shape;144;gfa80936962_0_70"/>
          <p:cNvSpPr txBox="1"/>
          <p:nvPr/>
        </p:nvSpPr>
        <p:spPr>
          <a:xfrm>
            <a:off x="1187778" y="1361042"/>
            <a:ext cx="7107150" cy="407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2000" b="1" i="0" u="none" strike="noStrike" cap="none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Carrera:</a:t>
            </a:r>
            <a:r>
              <a:rPr lang="es-AR" sz="2000" i="0" u="none" strike="noStrike" cap="none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2000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Trayecto de Actualización </a:t>
            </a:r>
            <a:r>
              <a:rPr lang="es-AR" sz="2000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Pedagógica.</a:t>
            </a:r>
            <a:endParaRPr sz="2000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0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Título </a:t>
            </a:r>
            <a:r>
              <a:rPr lang="es-AR" sz="20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que otorga: </a:t>
            </a:r>
            <a:r>
              <a:rPr lang="es-AR" sz="2000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Actualización.</a:t>
            </a:r>
            <a:endParaRPr sz="2000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0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Inicio </a:t>
            </a:r>
            <a:r>
              <a:rPr lang="es-AR" sz="20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de cursada: </a:t>
            </a:r>
            <a:r>
              <a:rPr lang="es-AR" sz="2000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Marzo </a:t>
            </a:r>
            <a:r>
              <a:rPr lang="es-AR" sz="2000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2022.</a:t>
            </a:r>
            <a:endParaRPr sz="2000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0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Modalidad</a:t>
            </a:r>
            <a:r>
              <a:rPr lang="es-AR" sz="20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:</a:t>
            </a:r>
            <a:r>
              <a:rPr lang="es-AR" sz="2000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2000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Virtual.</a:t>
            </a:r>
            <a:endParaRPr sz="2000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5" name="Google Shape;145;gfa80936962_0_70"/>
          <p:cNvSpPr txBox="1"/>
          <p:nvPr/>
        </p:nvSpPr>
        <p:spPr>
          <a:xfrm>
            <a:off x="942672" y="6240550"/>
            <a:ext cx="7532587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a80936962_0_77"/>
          <p:cNvSpPr txBox="1"/>
          <p:nvPr/>
        </p:nvSpPr>
        <p:spPr>
          <a:xfrm>
            <a:off x="942672" y="216925"/>
            <a:ext cx="1061698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3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TRAYECTO DE ACTUALIZACIÓN PEDAGÓGICA (TAP)</a:t>
            </a:r>
            <a:endParaRPr lang="es-AR" sz="33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1" name="Google Shape;151;gfa80936962_0_77"/>
          <p:cNvSpPr txBox="1"/>
          <p:nvPr/>
        </p:nvSpPr>
        <p:spPr>
          <a:xfrm>
            <a:off x="942673" y="1088513"/>
            <a:ext cx="9881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i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Se creó </a:t>
            </a:r>
            <a:r>
              <a:rPr lang="es-AR" sz="1800" i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con el fin de complementar la formación de 65  integrantes del personal docente que actualmente</a:t>
            </a:r>
            <a:r>
              <a:rPr lang="es-AR" sz="1800" i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es-AR" sz="1800" i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cuentan con formación de </a:t>
            </a:r>
            <a:r>
              <a:rPr lang="es-AR" sz="1800" i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Nivel Medio.</a:t>
            </a:r>
            <a:endParaRPr sz="1800" i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2" name="Google Shape;152;gfa80936962_0_77"/>
          <p:cNvSpPr txBox="1"/>
          <p:nvPr/>
        </p:nvSpPr>
        <p:spPr>
          <a:xfrm>
            <a:off x="942673" y="6240550"/>
            <a:ext cx="760082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53" name="Google Shape;153;gfa80936962_0_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5118" y="2090926"/>
            <a:ext cx="5856736" cy="361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4" name="Google Shape;154;gfa80936962_0_77"/>
          <p:cNvSpPr txBox="1"/>
          <p:nvPr/>
        </p:nvSpPr>
        <p:spPr>
          <a:xfrm>
            <a:off x="9069518" y="5317726"/>
            <a:ext cx="2676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 i="1" dirty="0">
                <a:latin typeface="Calibri"/>
                <a:ea typeface="Calibri"/>
                <a:cs typeface="Calibri"/>
                <a:sym typeface="Calibri"/>
              </a:rPr>
              <a:t>Datos brindados por la ESESC.</a:t>
            </a:r>
            <a:endParaRPr sz="1300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a80936962_0_83"/>
          <p:cNvSpPr txBox="1"/>
          <p:nvPr/>
        </p:nvSpPr>
        <p:spPr>
          <a:xfrm>
            <a:off x="942672" y="777125"/>
            <a:ext cx="624969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3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OBJETIVO </a:t>
            </a:r>
            <a:r>
              <a:rPr lang="es-AR" sz="3300" b="1" i="0" u="none" strike="noStrike" cap="none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DE LA CARRERA</a:t>
            </a:r>
            <a:endParaRPr lang="es-AR" sz="33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0" name="Google Shape;160;gfa80936962_0_83"/>
          <p:cNvSpPr txBox="1"/>
          <p:nvPr/>
        </p:nvSpPr>
        <p:spPr>
          <a:xfrm>
            <a:off x="942670" y="1939093"/>
            <a:ext cx="10030129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Brindar herramientas conceptuales y metodológicas</a:t>
            </a:r>
            <a:r>
              <a:rPr lang="es-AR" sz="24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que permitan reflexionar, reformular, profundizar y actualizar las prácticas pedagógicas y didácticas de aquellas personas que se encuentren dictando clases a partir de su experiencia.</a:t>
            </a:r>
            <a:endParaRPr sz="2400" b="1" i="0" u="none" strike="noStrike" cap="none" dirty="0">
              <a:solidFill>
                <a:srgbClr val="3A3838"/>
              </a:solidFill>
              <a:highlight>
                <a:srgbClr val="FFFF00"/>
              </a:highlight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1" name="Google Shape;161;gfa80936962_0_83"/>
          <p:cNvSpPr txBox="1"/>
          <p:nvPr/>
        </p:nvSpPr>
        <p:spPr>
          <a:xfrm>
            <a:off x="942672" y="6240550"/>
            <a:ext cx="8092145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1ca0d1f4f_8_4"/>
          <p:cNvSpPr txBox="1"/>
          <p:nvPr/>
        </p:nvSpPr>
        <p:spPr>
          <a:xfrm>
            <a:off x="942673" y="6240550"/>
            <a:ext cx="7341518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7" name="Google Shape;167;g101ca0d1f4f_8_4"/>
          <p:cNvSpPr txBox="1"/>
          <p:nvPr/>
        </p:nvSpPr>
        <p:spPr>
          <a:xfrm>
            <a:off x="942673" y="776775"/>
            <a:ext cx="10960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3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DESTINATARIAS/OS </a:t>
            </a:r>
            <a:r>
              <a:rPr lang="es-AR" sz="3300" b="1" i="0" u="none" strike="noStrike" cap="none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DE LA CARRERA</a:t>
            </a:r>
            <a:endParaRPr lang="es-AR" sz="33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8" name="Google Shape;168;g101ca0d1f4f_8_4"/>
          <p:cNvSpPr txBox="1"/>
          <p:nvPr/>
        </p:nvSpPr>
        <p:spPr>
          <a:xfrm>
            <a:off x="942672" y="2183841"/>
            <a:ext cx="900654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9999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Personal de la Escuela de Suboficiales del Ejército “Sargento Cabral” con Nivel Medio completo y/o Profesores idóneos con trayectoria comprobada de la docencia en dicha </a:t>
            </a:r>
            <a:r>
              <a:rPr lang="es-AR" sz="24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Escuela.</a:t>
            </a:r>
            <a:endParaRPr sz="24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a80936962_0_93"/>
          <p:cNvSpPr txBox="1"/>
          <p:nvPr/>
        </p:nvSpPr>
        <p:spPr>
          <a:xfrm>
            <a:off x="942672" y="6240550"/>
            <a:ext cx="8201327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1" name="Google Shape;181;gfa80936962_0_93"/>
          <p:cNvSpPr txBox="1"/>
          <p:nvPr/>
        </p:nvSpPr>
        <p:spPr>
          <a:xfrm>
            <a:off x="942673" y="1442775"/>
            <a:ext cx="10960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27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ORGANIZACIÓN ACADÉMICA </a:t>
            </a:r>
            <a:r>
              <a:rPr lang="es-AR" sz="2700" b="1" i="0" u="none" strike="noStrike" cap="none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DE LA CARRERA</a:t>
            </a:r>
            <a:endParaRPr lang="es-AR" sz="27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2" name="Google Shape;182;gfa80936962_0_93"/>
          <p:cNvSpPr txBox="1"/>
          <p:nvPr/>
        </p:nvSpPr>
        <p:spPr>
          <a:xfrm>
            <a:off x="936335" y="2073036"/>
            <a:ext cx="10002831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s-AR" sz="1800" b="1" dirty="0" smtClean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28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Un ciclo lectivo </a:t>
            </a:r>
            <a:r>
              <a:rPr lang="es-AR" sz="2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de nueve meses de </a:t>
            </a:r>
            <a:r>
              <a:rPr lang="es-AR" sz="28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duración.  </a:t>
            </a:r>
            <a:r>
              <a:rPr lang="es-AR" sz="2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/>
            </a:r>
            <a:br>
              <a:rPr lang="es-AR" sz="2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-AR" sz="2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Cinco </a:t>
            </a:r>
            <a:r>
              <a:rPr lang="es-AR" sz="28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módulos integrados. </a:t>
            </a:r>
            <a:r>
              <a:rPr lang="es-AR" sz="2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/>
            </a:r>
            <a:br>
              <a:rPr lang="es-AR" sz="2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-AR" sz="2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Un Trabajo Final de Aplicación de </a:t>
            </a:r>
            <a:r>
              <a:rPr lang="es-AR" sz="28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Caso. </a:t>
            </a:r>
            <a:endParaRPr sz="28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6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fa80936962_0_65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562" y="5772706"/>
            <a:ext cx="3161860" cy="5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fa80936962_0_65"/>
          <p:cNvSpPr txBox="1"/>
          <p:nvPr/>
        </p:nvSpPr>
        <p:spPr>
          <a:xfrm>
            <a:off x="664138" y="1594761"/>
            <a:ext cx="11236709" cy="355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6600" b="1" dirty="0" smtClean="0">
                <a:solidFill>
                  <a:srgbClr val="3A3838"/>
                </a:solidFill>
                <a:latin typeface="Encode Sans" pitchFamily="2" charset="0"/>
                <a:ea typeface="Encode Sans"/>
                <a:cs typeface="Encode Sans"/>
                <a:sym typeface="Encode Sans"/>
              </a:rPr>
              <a:t>ESCUELAS DE EDUCACIÓN PROFESIONAL - </a:t>
            </a:r>
            <a:r>
              <a:rPr lang="es-AR" sz="6600" b="1" dirty="0" smtClean="0">
                <a:solidFill>
                  <a:srgbClr val="00B0F0"/>
                </a:solidFill>
                <a:latin typeface="Encode Sans" pitchFamily="2" charset="0"/>
                <a:ea typeface="Encode Sans"/>
                <a:cs typeface="Encode Sans"/>
                <a:sym typeface="Encode Sans"/>
              </a:rPr>
              <a:t>ESESC</a:t>
            </a:r>
            <a:r>
              <a:rPr lang="es-AR" sz="6600" b="1" i="0" u="none" strike="noStrike" cap="none" dirty="0" smtClean="0">
                <a:solidFill>
                  <a:srgbClr val="00B0F0"/>
                </a:solidFill>
                <a:latin typeface="Encode Sans" pitchFamily="2" charset="0"/>
                <a:ea typeface="Encode Sans"/>
                <a:cs typeface="Encode Sans"/>
                <a:sym typeface="Encode Sans"/>
              </a:rPr>
              <a:t> </a:t>
            </a:r>
            <a:endParaRPr lang="es-AR" sz="6600" b="0" i="0" u="none" strike="noStrike" cap="none" dirty="0" smtClean="0">
              <a:solidFill>
                <a:srgbClr val="00B0F0"/>
              </a:solidFill>
              <a:latin typeface="Encode Sans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300" b="1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300" b="1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3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a80936962_0_103"/>
          <p:cNvSpPr txBox="1"/>
          <p:nvPr/>
        </p:nvSpPr>
        <p:spPr>
          <a:xfrm>
            <a:off x="1187778" y="636660"/>
            <a:ext cx="9909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3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ESCUELAS DE EDUCACIÓN PROFESIONAL </a:t>
            </a:r>
            <a:endParaRPr lang="es-AR" sz="33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4" name="Google Shape;194;gfa80936962_0_103"/>
          <p:cNvSpPr txBox="1"/>
          <p:nvPr/>
        </p:nvSpPr>
        <p:spPr>
          <a:xfrm>
            <a:off x="1187775" y="1820550"/>
            <a:ext cx="8682900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900" b="1" dirty="0">
                <a:solidFill>
                  <a:schemeClr val="tx1"/>
                </a:solidFill>
                <a:latin typeface="Encode Sans"/>
                <a:ea typeface="Encode Sans"/>
                <a:cs typeface="Encode Sans"/>
                <a:sym typeface="Encode Sans"/>
              </a:rPr>
              <a:t>Convenio </a:t>
            </a:r>
            <a:r>
              <a:rPr lang="es-AR" sz="1200" b="1" dirty="0">
                <a:solidFill>
                  <a:schemeClr val="tx1"/>
                </a:solidFill>
              </a:rPr>
              <a:t> </a:t>
            </a:r>
            <a:r>
              <a:rPr lang="es-AR" sz="1900" b="1" dirty="0">
                <a:solidFill>
                  <a:schemeClr val="tx1"/>
                </a:solidFill>
                <a:latin typeface="Encode Sans"/>
                <a:ea typeface="Encode Sans"/>
                <a:cs typeface="Encode Sans"/>
                <a:sym typeface="Encode Sans"/>
              </a:rPr>
              <a:t>en el marco del Programa Universitario de Escuelas de Educación Profesional</a:t>
            </a:r>
            <a:r>
              <a:rPr lang="es-AR" sz="1700" b="1" dirty="0">
                <a:solidFill>
                  <a:schemeClr val="tx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1900" b="1" dirty="0">
                <a:solidFill>
                  <a:schemeClr val="tx1"/>
                </a:solidFill>
                <a:latin typeface="Encode Sans"/>
                <a:ea typeface="Encode Sans"/>
                <a:cs typeface="Encode Sans"/>
                <a:sym typeface="Encode Sans"/>
              </a:rPr>
              <a:t>suscripto con</a:t>
            </a:r>
            <a:r>
              <a:rPr lang="es-AR" sz="1900" b="1" i="0" u="none" strike="noStrike" cap="none" dirty="0">
                <a:solidFill>
                  <a:schemeClr val="tx1"/>
                </a:solidFill>
                <a:latin typeface="Encode Sans"/>
                <a:ea typeface="Encode Sans"/>
                <a:cs typeface="Encode Sans"/>
                <a:sym typeface="Encode Sans"/>
              </a:rPr>
              <a:t> el Ministerio de Educación de la Nación</a:t>
            </a:r>
            <a:r>
              <a:rPr lang="es-AR" sz="1900" b="1" dirty="0">
                <a:solidFill>
                  <a:schemeClr val="tx1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 sz="1900" b="1" dirty="0">
              <a:solidFill>
                <a:schemeClr val="tx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9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900" b="1" dirty="0">
                <a:latin typeface="Encode Sans"/>
                <a:ea typeface="Encode Sans"/>
                <a:cs typeface="Encode Sans"/>
                <a:sym typeface="Encode Sans"/>
              </a:rPr>
              <a:t>Fecha de suscripción</a:t>
            </a:r>
            <a:r>
              <a:rPr lang="es-AR" sz="1900" b="1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:</a:t>
            </a:r>
            <a:r>
              <a:rPr lang="es-AR" sz="19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 23 de </a:t>
            </a:r>
            <a:r>
              <a:rPr lang="es-AR" sz="1900" b="0" i="0" u="none" strike="noStrike" cap="none" dirty="0" smtClean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agosto </a:t>
            </a:r>
            <a:r>
              <a:rPr lang="es-AR" sz="19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de 2021</a:t>
            </a:r>
            <a:r>
              <a:rPr lang="es-AR" sz="1900" dirty="0"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 sz="1900" b="0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900" b="1" dirty="0">
                <a:latin typeface="Encode Sans"/>
                <a:ea typeface="Encode Sans"/>
                <a:cs typeface="Encode Sans"/>
                <a:sym typeface="Encode Sans"/>
              </a:rPr>
              <a:t>Monto </a:t>
            </a:r>
            <a:r>
              <a:rPr lang="es-AR" sz="1900" b="1" dirty="0" smtClean="0">
                <a:latin typeface="Encode Sans"/>
                <a:ea typeface="Encode Sans"/>
                <a:cs typeface="Encode Sans"/>
                <a:sym typeface="Encode Sans"/>
              </a:rPr>
              <a:t>total </a:t>
            </a:r>
            <a:r>
              <a:rPr lang="es-AR" sz="1900" b="1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que otorga: </a:t>
            </a:r>
            <a:r>
              <a:rPr lang="es-AR" sz="1900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40 millones de pesos financiados en tres años.</a:t>
            </a:r>
            <a:endParaRPr sz="1900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5" name="Google Shape;195;gfa80936962_0_103"/>
          <p:cNvSpPr txBox="1"/>
          <p:nvPr/>
        </p:nvSpPr>
        <p:spPr>
          <a:xfrm>
            <a:off x="942673" y="6240550"/>
            <a:ext cx="7805542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a80936962_0_39"/>
          <p:cNvSpPr txBox="1"/>
          <p:nvPr/>
        </p:nvSpPr>
        <p:spPr>
          <a:xfrm>
            <a:off x="942672" y="461475"/>
            <a:ext cx="10633727" cy="143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1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PROGRAMA ESCUELAS DE EDUCACIÓN PROFESIONAL</a:t>
            </a:r>
            <a:r>
              <a:rPr lang="es-AR" sz="3100" b="1" i="0" u="none" strike="noStrike" cap="none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1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Objetivos</a:t>
            </a:r>
            <a:endParaRPr sz="31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1" name="Google Shape;201;gfa80936962_0_39"/>
          <p:cNvSpPr txBox="1"/>
          <p:nvPr/>
        </p:nvSpPr>
        <p:spPr>
          <a:xfrm>
            <a:off x="942673" y="1892636"/>
            <a:ext cx="10480503" cy="357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Fortalecer la propuesta académica y pedagógica</a:t>
            </a:r>
            <a:r>
              <a:rPr lang="es-AR" sz="19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de la Escuela de Suboficiales del Ejército Sargento Cabral (UNDEF) a través de: </a:t>
            </a:r>
            <a:endParaRPr sz="19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0850" lvl="0" indent="-342900" algn="just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900"/>
              <a:buFont typeface="Wingdings" pitchFamily="2" charset="2"/>
              <a:buChar char="ü"/>
            </a:pPr>
            <a:r>
              <a:rPr lang="es-AR" sz="19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R</a:t>
            </a:r>
            <a:r>
              <a:rPr lang="es-AR" sz="19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eacondicionamiento </a:t>
            </a:r>
            <a:r>
              <a:rPr lang="es-AR" sz="19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de instalaciones</a:t>
            </a:r>
            <a:r>
              <a:rPr lang="es-AR" sz="19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s-AR" sz="19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  <a:endParaRPr sz="19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45085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Wingdings" pitchFamily="2" charset="2"/>
              <a:buChar char="ü"/>
            </a:pPr>
            <a:r>
              <a:rPr lang="es-AR" sz="19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</a:t>
            </a:r>
            <a:r>
              <a:rPr lang="es-AR" sz="19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esarrollo </a:t>
            </a:r>
            <a:r>
              <a:rPr lang="es-AR" sz="19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de nuevas perspectivas de capacitación</a:t>
            </a:r>
            <a:r>
              <a:rPr lang="es-AR" sz="19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, que permitan una formación de </a:t>
            </a:r>
            <a:r>
              <a:rPr lang="es-AR" sz="19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pregrado </a:t>
            </a:r>
            <a:r>
              <a:rPr lang="es-AR" sz="19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y cursos de actualización específica en las distintas áreas </a:t>
            </a:r>
            <a:r>
              <a:rPr lang="es-AR" sz="19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disciplinares. </a:t>
            </a:r>
            <a:endParaRPr sz="16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5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2" name="Google Shape;202;gfa80936962_0_39"/>
          <p:cNvSpPr txBox="1"/>
          <p:nvPr/>
        </p:nvSpPr>
        <p:spPr>
          <a:xfrm>
            <a:off x="942673" y="6240550"/>
            <a:ext cx="8283214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a80936962_0_135"/>
          <p:cNvSpPr txBox="1"/>
          <p:nvPr/>
        </p:nvSpPr>
        <p:spPr>
          <a:xfrm>
            <a:off x="2432063" y="408025"/>
            <a:ext cx="732787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27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PLAN DE </a:t>
            </a:r>
            <a:r>
              <a:rPr lang="es-AR" sz="27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DISTRIBUCIÓN DE LA INVERSIÓN</a:t>
            </a:r>
            <a:endParaRPr lang="es-AR" sz="27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29" name="Google Shape;229;gfa80936962_0_135"/>
          <p:cNvSpPr txBox="1"/>
          <p:nvPr/>
        </p:nvSpPr>
        <p:spPr>
          <a:xfrm>
            <a:off x="942672" y="6240550"/>
            <a:ext cx="6959381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30" name="Google Shape;230;gfa80936962_0_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5186" y="1196525"/>
            <a:ext cx="7441624" cy="4464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a80936962_0_110"/>
          <p:cNvSpPr txBox="1"/>
          <p:nvPr/>
        </p:nvSpPr>
        <p:spPr>
          <a:xfrm>
            <a:off x="2520775" y="395500"/>
            <a:ext cx="7150449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27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PLAN DE </a:t>
            </a:r>
            <a:r>
              <a:rPr lang="es-AR" sz="27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DISTRIBUCIÓN DE LA INVERSIÓN</a:t>
            </a:r>
            <a:endParaRPr lang="es-AR" sz="27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8" name="Google Shape;208;gfa80936962_0_110"/>
          <p:cNvSpPr txBox="1"/>
          <p:nvPr/>
        </p:nvSpPr>
        <p:spPr>
          <a:xfrm>
            <a:off x="942672" y="6240550"/>
            <a:ext cx="7041267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09" name="Google Shape;209;gfa80936962_0_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2438" y="977650"/>
            <a:ext cx="8247125" cy="490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5070" y="5459697"/>
            <a:ext cx="3161859" cy="5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832475" y="1336975"/>
            <a:ext cx="10386300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4400" b="1" i="0" u="none" strike="noStrike" cap="none" dirty="0" smtClean="0">
                <a:solidFill>
                  <a:srgbClr val="3A3838"/>
                </a:solidFill>
                <a:latin typeface="Encode Sans" pitchFamily="2" charset="0"/>
                <a:ea typeface="Encode Sans"/>
                <a:cs typeface="Encode Sans"/>
                <a:sym typeface="Encode Sans"/>
              </a:rPr>
              <a:t>LICENCIATURA EN </a:t>
            </a:r>
            <a:r>
              <a:rPr lang="es-AR" sz="4400" b="1" dirty="0" smtClean="0">
                <a:solidFill>
                  <a:srgbClr val="3A3838"/>
                </a:solidFill>
                <a:latin typeface="Encode Sans" pitchFamily="2" charset="0"/>
                <a:ea typeface="Encode Sans"/>
                <a:cs typeface="Encode Sans"/>
                <a:sym typeface="Encode Sans"/>
              </a:rPr>
              <a:t>DOCENCIA UNIVERSITARIA - </a:t>
            </a:r>
            <a:r>
              <a:rPr lang="es-AR" sz="4400" b="1" i="0" u="none" strike="noStrike" cap="none" dirty="0" smtClean="0">
                <a:solidFill>
                  <a:srgbClr val="3A3838"/>
                </a:solidFill>
                <a:latin typeface="Encode Sans" pitchFamily="2" charset="0"/>
                <a:ea typeface="Encode Sans"/>
                <a:cs typeface="Encode Sans"/>
                <a:sym typeface="Encode Sans"/>
              </a:rPr>
              <a:t>UNDEF </a:t>
            </a:r>
            <a:endParaRPr lang="es-AR" sz="4400" b="0" i="0" u="none" strike="noStrike" cap="none" dirty="0" smtClean="0">
              <a:solidFill>
                <a:srgbClr val="000000"/>
              </a:solidFill>
              <a:latin typeface="Encode Sans" pitchFamily="2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300" b="1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300" b="1" i="0" u="none" strike="noStrike" cap="none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Ciclo </a:t>
            </a:r>
            <a:r>
              <a:rPr lang="es-AR" sz="3300" b="1" i="0" u="none" strike="noStrike" cap="none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de Complementación Curricular </a:t>
            </a:r>
            <a:endParaRPr sz="33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2721750" y="3955300"/>
            <a:ext cx="6748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cdd1904b5e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3950" y="1524000"/>
            <a:ext cx="3048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5873085" y="2274838"/>
            <a:ext cx="5099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7200" b="1" dirty="0" smtClean="0">
                <a:solidFill>
                  <a:schemeClr val="bg1"/>
                </a:solidFill>
                <a:latin typeface="Encode Sans" pitchFamily="2" charset="0"/>
              </a:rPr>
              <a:t>MUCHAS GRACIAS</a:t>
            </a:r>
            <a:endParaRPr lang="es-AR" sz="7200" b="1" dirty="0">
              <a:solidFill>
                <a:schemeClr val="bg1"/>
              </a:solidFill>
              <a:latin typeface="Encode Sans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/>
        </p:nvSpPr>
        <p:spPr>
          <a:xfrm>
            <a:off x="942674" y="636660"/>
            <a:ext cx="457102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300" b="1" i="0" u="none" strike="noStrike" cap="none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PLAN DE ESTUDIOS </a:t>
            </a:r>
            <a:endParaRPr lang="es-AR" sz="33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942675" y="1494900"/>
            <a:ext cx="5610600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900" b="1" i="0" u="none" strike="noStrike" cap="none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Aprobado por RESO 1206/20</a:t>
            </a:r>
            <a:r>
              <a:rPr lang="es-AR" sz="19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21 d</a:t>
            </a:r>
            <a:r>
              <a:rPr lang="es-AR" sz="1900" b="1" i="0" u="none" strike="noStrike" cap="none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el </a:t>
            </a:r>
            <a:endParaRPr lang="es-AR" sz="1900" b="1" i="0" u="none" strike="noStrike" cap="none" dirty="0" smtClean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900" b="1" i="0" u="none" strike="noStrike" cap="none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Ministerio </a:t>
            </a:r>
            <a:r>
              <a:rPr lang="es-AR" sz="1900" b="1" i="0" u="none" strike="noStrike" cap="none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de Educación de la </a:t>
            </a:r>
            <a:r>
              <a:rPr lang="es-AR" sz="1900" b="1" i="0" u="none" strike="noStrike" cap="none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Nación.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900" b="0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900" b="1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Carrera:</a:t>
            </a:r>
            <a:r>
              <a:rPr lang="es-AR" sz="19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 Licenciatura en Docencia Universitaria - Ciclo de Complementación </a:t>
            </a:r>
            <a:r>
              <a:rPr lang="es-AR" sz="1900" b="0" i="0" u="none" strike="noStrike" cap="none" dirty="0" smtClean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Curricular. </a:t>
            </a:r>
            <a:endParaRPr sz="1900" b="0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900" b="0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900" b="1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Título que otorga: </a:t>
            </a:r>
            <a:r>
              <a:rPr lang="es-AR" sz="19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Licenciado/a en </a:t>
            </a:r>
            <a:endParaRPr lang="es-AR" sz="1900" b="0" i="0" u="none" strike="noStrike" cap="none" dirty="0" smtClean="0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AR" sz="1900" b="0" i="0" u="none" strike="noStrike" cap="none" dirty="0" smtClean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Docencia </a:t>
            </a:r>
            <a:r>
              <a:rPr lang="es-AR" sz="1900" b="0" i="0" u="none" strike="noStrike" cap="none" dirty="0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Universitaria</a:t>
            </a: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942673" y="6240550"/>
            <a:ext cx="8119440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de la 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12110">
            <a:off x="7171025" y="960727"/>
            <a:ext cx="4023446" cy="4078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615600" y="689133"/>
            <a:ext cx="109608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2800" b="1" i="0" u="none" strike="noStrike" cap="none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LICENCIATURA EN </a:t>
            </a:r>
            <a:r>
              <a:rPr lang="es-AR" sz="28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DOCENCIA UNIVERSITARIA </a:t>
            </a:r>
            <a:r>
              <a:rPr lang="es-AR" sz="2800" b="1" i="0" u="none" strike="noStrike" cap="none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28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Objetivos </a:t>
            </a:r>
            <a:r>
              <a:rPr lang="es-AR" sz="2800" b="1" i="0" u="none" strike="noStrike" cap="none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de la </a:t>
            </a:r>
            <a:r>
              <a:rPr lang="es-AR" sz="2800" b="1" i="0" u="none" strike="noStrike" cap="none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carrera</a:t>
            </a:r>
            <a:endParaRPr sz="28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615600" y="2222919"/>
            <a:ext cx="10698394" cy="330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Consiste en una estrategia institucional de formación del cuerpo académico con los </a:t>
            </a:r>
            <a:endParaRPr lang="es-AR" sz="1800" b="1" dirty="0" smtClean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siguientes </a:t>
            </a:r>
            <a:r>
              <a:rPr lang="es-AR" sz="1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objetivos: </a:t>
            </a:r>
            <a:endParaRPr sz="18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Noto Sans Symbols"/>
              <a:buChar char="▪"/>
            </a:pPr>
            <a:r>
              <a:rPr lang="es-AR" sz="18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Profesionalización</a:t>
            </a:r>
            <a:r>
              <a:rPr lang="es-AR" sz="1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de la docencia universitaria.</a:t>
            </a:r>
            <a:endParaRPr sz="18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Noto Sans Symbols"/>
              <a:buChar char="▪"/>
            </a:pPr>
            <a:r>
              <a:rPr lang="es-AR" sz="1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Comprensión crítica y </a:t>
            </a:r>
            <a:r>
              <a:rPr lang="es-AR" sz="18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formación universitaria</a:t>
            </a:r>
            <a:r>
              <a:rPr lang="es-AR" sz="1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con análisis histórico y perspectiva </a:t>
            </a:r>
            <a:r>
              <a:rPr lang="es-AR" sz="18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democrática. </a:t>
            </a:r>
            <a:endParaRPr sz="18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Noto Sans Symbols"/>
              <a:buChar char="▪"/>
            </a:pPr>
            <a:r>
              <a:rPr lang="es-AR" sz="18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Práctica docente universitaria</a:t>
            </a:r>
            <a:r>
              <a:rPr lang="es-AR" sz="1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acorde al Estatuto de la </a:t>
            </a:r>
            <a:r>
              <a:rPr lang="es-AR" sz="18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UNDEF.</a:t>
            </a:r>
            <a:endParaRPr sz="18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285750" lvl="0" indent="-298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Noto Sans Symbols"/>
              <a:buChar char="▪"/>
            </a:pPr>
            <a:r>
              <a:rPr lang="es-AR" sz="18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Formación de profesionales</a:t>
            </a:r>
            <a:r>
              <a:rPr lang="es-AR" sz="18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desde una perspectiva </a:t>
            </a:r>
            <a:r>
              <a:rPr lang="es-AR" sz="18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interdisciplinaria.</a:t>
            </a:r>
            <a:endParaRPr sz="18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700" b="1" i="0" u="none" strike="noStrike" cap="none" dirty="0">
              <a:solidFill>
                <a:srgbClr val="3A3838"/>
              </a:solidFill>
              <a:highlight>
                <a:srgbClr val="FFFF00"/>
              </a:highlight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42673" y="6240550"/>
            <a:ext cx="7682712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/>
        </p:nvSpPr>
        <p:spPr>
          <a:xfrm>
            <a:off x="942673" y="878081"/>
            <a:ext cx="9909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3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DESTINATARIAS/OS </a:t>
            </a:r>
            <a:r>
              <a:rPr lang="es-AR" sz="3300" b="1" i="0" u="none" strike="noStrike" cap="none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DE LA CARRERA</a:t>
            </a:r>
            <a:endParaRPr lang="es-AR" sz="33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2" name="Google Shape;112;p29"/>
          <p:cNvSpPr txBox="1"/>
          <p:nvPr/>
        </p:nvSpPr>
        <p:spPr>
          <a:xfrm>
            <a:off x="942674" y="2082871"/>
            <a:ext cx="9579750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Docentes de la Universidad de la Defensa Nacional </a:t>
            </a:r>
            <a:r>
              <a:rPr lang="es-AR" sz="22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con título de tecnicatura de 1400 horas</a:t>
            </a:r>
            <a:r>
              <a:rPr lang="es-AR" sz="22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que deseen ampliar su formación académico-pedagógica a través del Ciclo de Complementación Curricular.</a:t>
            </a:r>
            <a:endParaRPr sz="2200" b="1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3" name="Google Shape;113;p29"/>
          <p:cNvSpPr txBox="1"/>
          <p:nvPr/>
        </p:nvSpPr>
        <p:spPr>
          <a:xfrm>
            <a:off x="942673" y="6240550"/>
            <a:ext cx="7546234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a80936962_0_21"/>
          <p:cNvSpPr txBox="1"/>
          <p:nvPr/>
        </p:nvSpPr>
        <p:spPr>
          <a:xfrm>
            <a:off x="942673" y="788431"/>
            <a:ext cx="9909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33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INICIO DE LA PRIMERA COHORTE</a:t>
            </a:r>
            <a:endParaRPr lang="es-AR" sz="33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9" name="Google Shape;119;gfa80936962_0_21"/>
          <p:cNvSpPr txBox="1"/>
          <p:nvPr/>
        </p:nvSpPr>
        <p:spPr>
          <a:xfrm>
            <a:off x="942673" y="1601325"/>
            <a:ext cx="65157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 dirty="0" smtClean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Preinscripción</a:t>
            </a:r>
            <a:r>
              <a:rPr lang="es-AR" sz="1900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: abierta hasta el 15 de diciembre de 2021.</a:t>
            </a:r>
            <a:endParaRPr sz="19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Inicio de cursada: </a:t>
            </a:r>
            <a:r>
              <a:rPr lang="es-AR" sz="1900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Marzo de 2022.</a:t>
            </a:r>
            <a:endParaRPr sz="19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 b="1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Modalidad de cursada: </a:t>
            </a:r>
            <a:r>
              <a:rPr lang="es-AR" sz="1900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híbrida (presencial y a distancia</a:t>
            </a:r>
            <a:r>
              <a:rPr lang="es-AR" sz="1900" dirty="0" smtClean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).</a:t>
            </a:r>
            <a:endParaRPr sz="1900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0" name="Google Shape;120;gfa80936962_0_21"/>
          <p:cNvSpPr txBox="1"/>
          <p:nvPr/>
        </p:nvSpPr>
        <p:spPr>
          <a:xfrm>
            <a:off x="942672" y="6240550"/>
            <a:ext cx="7491643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a80936962_0_27"/>
          <p:cNvSpPr txBox="1"/>
          <p:nvPr/>
        </p:nvSpPr>
        <p:spPr>
          <a:xfrm>
            <a:off x="4544704" y="1098331"/>
            <a:ext cx="7192370" cy="184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AR" sz="43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340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32" y="3429000"/>
            <a:ext cx="1573701" cy="201756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90" y="3429000"/>
            <a:ext cx="3389512" cy="2017566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8998418" y="3429000"/>
            <a:ext cx="0" cy="19502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a80936962_0_33"/>
          <p:cNvSpPr txBox="1"/>
          <p:nvPr/>
        </p:nvSpPr>
        <p:spPr>
          <a:xfrm>
            <a:off x="695725" y="441200"/>
            <a:ext cx="110697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24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 (UNDEF)</a:t>
            </a:r>
            <a:br>
              <a:rPr lang="es-AR" sz="2400" b="1" dirty="0" smtClean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lang="es-AR" sz="28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Propuestas Académicas</a:t>
            </a:r>
            <a:endParaRPr lang="es-AR" sz="28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1" name="Google Shape;131;gfa80936962_0_33"/>
          <p:cNvSpPr txBox="1"/>
          <p:nvPr/>
        </p:nvSpPr>
        <p:spPr>
          <a:xfrm>
            <a:off x="695725" y="2351550"/>
            <a:ext cx="10659212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0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Los y las integrantes de la Escuela, además de tener la posibilidad de inscribirse a la Licenciatura en Docencia Universitaria-CCC, cuentan con dos iniciativas concretas destinadas específicamente a la Escuela: el </a:t>
            </a:r>
            <a:r>
              <a:rPr lang="es-AR" sz="20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Trayecto de Actualización Pedagógica (TAP)</a:t>
            </a:r>
            <a:r>
              <a:rPr lang="es-AR" sz="2000" b="1" dirty="0">
                <a:solidFill>
                  <a:srgbClr val="3A3838"/>
                </a:solidFill>
                <a:latin typeface="Encode Sans"/>
                <a:ea typeface="Encode Sans"/>
                <a:cs typeface="Encode Sans"/>
                <a:sym typeface="Encode Sans"/>
              </a:rPr>
              <a:t> y las </a:t>
            </a:r>
            <a:r>
              <a:rPr lang="es-AR" sz="2000" b="1" dirty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Escuelas de Educación </a:t>
            </a:r>
            <a:r>
              <a:rPr lang="es-AR" sz="2000" b="1" dirty="0" smtClean="0">
                <a:solidFill>
                  <a:srgbClr val="00B0F0"/>
                </a:solidFill>
                <a:latin typeface="Encode Sans"/>
                <a:ea typeface="Encode Sans"/>
                <a:cs typeface="Encode Sans"/>
                <a:sym typeface="Encode Sans"/>
              </a:rPr>
              <a:t>Profesional.</a:t>
            </a:r>
            <a:endParaRPr sz="2000" b="1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2" name="Google Shape;132;gfa80936962_0_33"/>
          <p:cNvSpPr txBox="1"/>
          <p:nvPr/>
        </p:nvSpPr>
        <p:spPr>
          <a:xfrm>
            <a:off x="942673" y="6240550"/>
            <a:ext cx="760082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Presentación ante </a:t>
            </a:r>
            <a:r>
              <a:rPr lang="es-AR" sz="1300" dirty="0" smtClean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las autoridades </a:t>
            </a:r>
            <a:r>
              <a:rPr lang="es-AR" sz="1300" dirty="0">
                <a:solidFill>
                  <a:srgbClr val="3B4449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s-AR" sz="1300" dirty="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Escuela de Suboficiales del Ejército “Sargento Cabral”</a:t>
            </a:r>
            <a:endParaRPr sz="1300" b="0" i="0" u="none" strike="noStrike" cap="none" dirty="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fa80936962_0_60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5070" y="5731169"/>
            <a:ext cx="3161860" cy="54294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fa80936962_0_60"/>
          <p:cNvSpPr txBox="1"/>
          <p:nvPr/>
        </p:nvSpPr>
        <p:spPr>
          <a:xfrm>
            <a:off x="1046700" y="1535700"/>
            <a:ext cx="100986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AR" sz="4800" b="1" dirty="0" smtClean="0">
                <a:solidFill>
                  <a:srgbClr val="3A3838"/>
                </a:solidFill>
                <a:latin typeface="Encode Sans" pitchFamily="2" charset="0"/>
                <a:ea typeface="Encode Sans"/>
                <a:cs typeface="Encode Sans"/>
                <a:sym typeface="Encode Sans"/>
              </a:rPr>
              <a:t>TRAYECTO DE ACTUALIZACIÓN PEDAGÓGICA - </a:t>
            </a:r>
            <a:r>
              <a:rPr lang="es-AR" sz="4800" b="1" dirty="0" smtClean="0">
                <a:solidFill>
                  <a:srgbClr val="00B0F0"/>
                </a:solidFill>
                <a:latin typeface="Encode Sans" pitchFamily="2" charset="0"/>
                <a:ea typeface="Encode Sans"/>
                <a:cs typeface="Encode Sans"/>
                <a:sym typeface="Encode Sans"/>
              </a:rPr>
              <a:t>ESESC</a:t>
            </a:r>
            <a:r>
              <a:rPr lang="es-AR" sz="4800" b="1" i="0" u="none" strike="noStrike" cap="none" dirty="0" smtClean="0">
                <a:solidFill>
                  <a:srgbClr val="00B0F0"/>
                </a:solidFill>
                <a:latin typeface="Encode Sans" pitchFamily="2" charset="0"/>
                <a:ea typeface="Encode Sans"/>
                <a:cs typeface="Encode Sans"/>
                <a:sym typeface="Encode Sans"/>
              </a:rPr>
              <a:t> </a:t>
            </a:r>
            <a:endParaRPr lang="es-AR" sz="4800" b="0" i="0" u="none" strike="noStrike" cap="none" dirty="0" smtClean="0">
              <a:solidFill>
                <a:srgbClr val="00B0F0"/>
              </a:solidFill>
              <a:latin typeface="Encode Sans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3A3838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rgbClr val="00B0F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692</Words>
  <Application>Microsoft Office PowerPoint</Application>
  <PresentationFormat>Panorámica</PresentationFormat>
  <Paragraphs>80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Calibri</vt:lpstr>
      <vt:lpstr>Encode Sans</vt:lpstr>
      <vt:lpstr>Wingdings</vt:lpstr>
      <vt:lpstr>Noto Sans Symbols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Matias Cac</dc:creator>
  <cp:lastModifiedBy>Jorge Battaglino</cp:lastModifiedBy>
  <cp:revision>8</cp:revision>
  <dcterms:modified xsi:type="dcterms:W3CDTF">2021-11-18T02:47:49Z</dcterms:modified>
</cp:coreProperties>
</file>